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76" r:id="rId1"/>
  </p:sldMasterIdLst>
  <p:notesMasterIdLst>
    <p:notesMasterId r:id="rId24"/>
  </p:notesMasterIdLst>
  <p:handoutMasterIdLst>
    <p:handoutMasterId r:id="rId25"/>
  </p:handoutMasterIdLst>
  <p:sldIdLst>
    <p:sldId id="772" r:id="rId2"/>
    <p:sldId id="773" r:id="rId3"/>
    <p:sldId id="774" r:id="rId4"/>
    <p:sldId id="775" r:id="rId5"/>
    <p:sldId id="776" r:id="rId6"/>
    <p:sldId id="777" r:id="rId7"/>
    <p:sldId id="778" r:id="rId8"/>
    <p:sldId id="779" r:id="rId9"/>
    <p:sldId id="780" r:id="rId10"/>
    <p:sldId id="781" r:id="rId11"/>
    <p:sldId id="782" r:id="rId12"/>
    <p:sldId id="783" r:id="rId13"/>
    <p:sldId id="784" r:id="rId14"/>
    <p:sldId id="785" r:id="rId15"/>
    <p:sldId id="786" r:id="rId16"/>
    <p:sldId id="787" r:id="rId17"/>
    <p:sldId id="788" r:id="rId18"/>
    <p:sldId id="789" r:id="rId19"/>
    <p:sldId id="790" r:id="rId20"/>
    <p:sldId id="791" r:id="rId21"/>
    <p:sldId id="792" r:id="rId22"/>
    <p:sldId id="793" r:id="rId23"/>
  </p:sldIdLst>
  <p:sldSz cx="9144000" cy="6858000" type="screen4x3"/>
  <p:notesSz cx="6797675" cy="992822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807"/>
    <a:srgbClr val="72AD46"/>
    <a:srgbClr val="FFCC66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1561" autoAdjust="0"/>
  </p:normalViewPr>
  <p:slideViewPr>
    <p:cSldViewPr showGuides="1">
      <p:cViewPr varScale="1">
        <p:scale>
          <a:sx n="102" d="100"/>
          <a:sy n="102" d="100"/>
        </p:scale>
        <p:origin x="57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7" d="100"/>
          <a:sy n="77" d="100"/>
        </p:scale>
        <p:origin x="-1470" y="-96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7" y="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" y="943009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4" rIns="91426" bIns="4571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7" y="943009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4" rIns="91426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fld id="{3D0724DF-0F79-4416-8073-739EC47150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89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20" y="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910"/>
            <a:ext cx="4984962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" y="9431815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4" rIns="91426" bIns="4571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20" y="9431815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4" rIns="91426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fld id="{EBEF1CDD-4330-462E-8EFC-7F69CCB2BD2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9287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NOT SO SURE ABOUT THIS ONE, CHECK WITH SANDRA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EF1CDD-4330-462E-8EFC-7F69CCB2BD2D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049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77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07 Clients\001 EMBL\001 11002 Template Issues\02 Templates processed\Logo Title Slide 0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480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3" y="5416550"/>
            <a:ext cx="2852737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/>
          <p:cNvSpPr txBox="1">
            <a:spLocks noChangeArrowheads="1"/>
          </p:cNvSpPr>
          <p:nvPr userDrawn="1"/>
        </p:nvSpPr>
        <p:spPr bwMode="auto">
          <a:xfrm>
            <a:off x="6011863" y="5630863"/>
            <a:ext cx="16208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r>
              <a:rPr lang="en-GB"/>
              <a:t>EMBL-EBI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49275" y="2971800"/>
            <a:ext cx="6400800" cy="3048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4413"/>
            <a:ext cx="7772400" cy="685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533400" y="150813"/>
            <a:ext cx="1603375" cy="304800"/>
          </a:xfrm>
          <a:prstGeom prst="rect">
            <a:avLst/>
          </a:prstGeom>
        </p:spPr>
        <p:txBody>
          <a:bodyPr/>
          <a:lstStyle>
            <a:lvl1pPr>
              <a:defRPr sz="10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59FF832-559A-4DB6-8EC6-59851688EC95}" type="datetime1">
              <a:rPr lang="en-GB"/>
              <a:pPr>
                <a:defRPr/>
              </a:pPr>
              <a:t>25/07/2016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35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942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Network_background2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5545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07359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3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3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19886-8859-4CE5-9390-0F48A62505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3124200" y="6243638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57584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2378" y="1520488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1029" name="TextBox 7"/>
          <p:cNvSpPr txBox="1">
            <a:spLocks noChangeArrowheads="1"/>
          </p:cNvSpPr>
          <p:nvPr userDrawn="1"/>
        </p:nvSpPr>
        <p:spPr bwMode="auto">
          <a:xfrm>
            <a:off x="7285820" y="6330416"/>
            <a:ext cx="1262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r>
              <a:rPr lang="en-GB" sz="1800" dirty="0"/>
              <a:t>EMBL-EBI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512188" y="6249800"/>
            <a:ext cx="512591" cy="5311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8" r:id="rId2"/>
    <p:sldLayoutId id="2147483790" r:id="rId3"/>
    <p:sldLayoutId id="2147483792" r:id="rId4"/>
    <p:sldLayoutId id="2147483794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dip.doe-mbi.ucla.edu/" TargetMode="Externa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hyperlink" Target="http://mint.bio.uniroma2.it/" TargetMode="External"/><Relationship Id="rId17" Type="http://schemas.openxmlformats.org/officeDocument/2006/relationships/image" Target="../media/image37.png"/><Relationship Id="rId2" Type="http://schemas.openxmlformats.org/officeDocument/2006/relationships/image" Target="../media/image25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11" Type="http://schemas.openxmlformats.org/officeDocument/2006/relationships/image" Target="../media/image32.png"/><Relationship Id="rId5" Type="http://schemas.openxmlformats.org/officeDocument/2006/relationships/image" Target="../media/image28.jpeg"/><Relationship Id="rId15" Type="http://schemas.openxmlformats.org/officeDocument/2006/relationships/image" Target="../media/image35.png"/><Relationship Id="rId10" Type="http://schemas.openxmlformats.org/officeDocument/2006/relationships/hyperlink" Target="http://www.ebi.ac.uk/intact/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ommons.wikimedia.org/wiki/File:K%C3%B6nigsberger_br%C3%BCcken.svg" TargetMode="External"/><Relationship Id="rId4" Type="http://schemas.openxmlformats.org/officeDocument/2006/relationships/hyperlink" Target="http://commons.wikimedia.org/wiki/File:Konigsberg_bridges.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hyperlink" Target="http://commons.wikimedia.org/wiki/File:Gene_Regulatory_Network_for_Initiation_of_Sporulation_in_Bacillus_subtilis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mmons.wikimedia.org/wiki/File:Entner%E2%80%93Doudoroff_pathway_non-phosphorylative.svg" TargetMode="External"/><Relationship Id="rId5" Type="http://schemas.openxmlformats.org/officeDocument/2006/relationships/hyperlink" Target="http://commons.wikimedia.org/wiki/File:Lions_hunting_Africa.jpg" TargetMode="Externa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</p:spPr>
        <p:txBody>
          <a:bodyPr rtlCol="0">
            <a:no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GB" sz="3600" dirty="0">
                <a:latin typeface="HelveticaNeueLT Pro 45 Lt" pitchFamily="34" charset="0"/>
                <a:cs typeface="Arial" pitchFamily="34" charset="0"/>
              </a:rPr>
              <a:t>Network </a:t>
            </a:r>
            <a:r>
              <a:rPr lang="en-GB" sz="3600" dirty="0" smtClean="0">
                <a:latin typeface="HelveticaNeueLT Pro 45 Lt" pitchFamily="34" charset="0"/>
                <a:cs typeface="Arial" pitchFamily="34" charset="0"/>
              </a:rPr>
              <a:t>representation and analysis: </a:t>
            </a:r>
            <a:br>
              <a:rPr lang="en-GB" sz="3600" dirty="0" smtClean="0">
                <a:latin typeface="HelveticaNeueLT Pro 45 Lt" pitchFamily="34" charset="0"/>
                <a:cs typeface="Arial" pitchFamily="34" charset="0"/>
              </a:rPr>
            </a:br>
            <a:r>
              <a:rPr lang="en-GB" sz="3600" dirty="0" smtClean="0">
                <a:latin typeface="HelveticaNeueLT Pro 45 Lt" pitchFamily="34" charset="0"/>
                <a:cs typeface="Arial" pitchFamily="34" charset="0"/>
              </a:rPr>
              <a:t>strategies and limitations</a:t>
            </a:r>
            <a:endParaRPr lang="de-DE" sz="3600" dirty="0" smtClean="0">
              <a:latin typeface="HelveticaNeueLT Pro 45 Lt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48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850" y="115888"/>
            <a:ext cx="784860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/>
              <a:t>Network </a:t>
            </a:r>
            <a:r>
              <a:rPr lang="en-GB" dirty="0"/>
              <a:t>analysis</a:t>
            </a:r>
            <a:r>
              <a:rPr lang="en-GB" dirty="0" smtClean="0"/>
              <a:t>: typical workflows</a:t>
            </a:r>
            <a:endParaRPr lang="en-GB" dirty="0"/>
          </a:p>
        </p:txBody>
      </p:sp>
      <p:pic>
        <p:nvPicPr>
          <p:cNvPr id="2" name="Picture 1" descr="sn1_undir_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04864"/>
            <a:ext cx="4283968" cy="31163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6029" y="836712"/>
            <a:ext cx="7120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Type II:</a:t>
            </a:r>
          </a:p>
          <a:p>
            <a:pPr algn="ctr"/>
            <a:r>
              <a:rPr lang="en-US" i="1" dirty="0" smtClean="0"/>
              <a:t>De novo </a:t>
            </a:r>
            <a:r>
              <a:rPr lang="en-US" dirty="0" smtClean="0"/>
              <a:t>network construction + clustering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6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850" y="115888"/>
            <a:ext cx="784860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/>
              <a:t>Network </a:t>
            </a:r>
            <a:r>
              <a:rPr lang="en-GB" dirty="0"/>
              <a:t>analysis</a:t>
            </a:r>
            <a:r>
              <a:rPr lang="en-GB" dirty="0" smtClean="0"/>
              <a:t>: typical workflows</a:t>
            </a:r>
            <a:endParaRPr lang="en-GB" dirty="0"/>
          </a:p>
        </p:txBody>
      </p:sp>
      <p:pic>
        <p:nvPicPr>
          <p:cNvPr id="3" name="Picture 2" descr="sn2_undir_ex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04864"/>
            <a:ext cx="4283968" cy="31163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6029" y="836712"/>
            <a:ext cx="7120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Type II:</a:t>
            </a:r>
          </a:p>
          <a:p>
            <a:pPr algn="ctr"/>
            <a:r>
              <a:rPr lang="en-US" i="1" dirty="0" smtClean="0"/>
              <a:t>De novo </a:t>
            </a:r>
            <a:r>
              <a:rPr lang="en-US" dirty="0" smtClean="0"/>
              <a:t>network construction + clustering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1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850" y="115888"/>
            <a:ext cx="784860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/>
              <a:t>Network </a:t>
            </a:r>
            <a:r>
              <a:rPr lang="en-GB" dirty="0"/>
              <a:t>analysis</a:t>
            </a:r>
            <a:r>
              <a:rPr lang="en-GB" dirty="0" smtClean="0"/>
              <a:t>: typical workflows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036029" y="836712"/>
            <a:ext cx="7120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Type II:</a:t>
            </a:r>
          </a:p>
          <a:p>
            <a:pPr algn="ctr"/>
            <a:r>
              <a:rPr lang="en-US" i="1" dirty="0" smtClean="0"/>
              <a:t>De novo </a:t>
            </a:r>
            <a:r>
              <a:rPr lang="en-US" dirty="0" smtClean="0"/>
              <a:t>network construction + clustering analysis</a:t>
            </a:r>
            <a:endParaRPr lang="en-US" dirty="0"/>
          </a:p>
        </p:txBody>
      </p:sp>
      <p:pic>
        <p:nvPicPr>
          <p:cNvPr id="2" name="Picture 1" descr="sn3_undir_c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709198"/>
            <a:ext cx="2016224" cy="194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850" y="115888"/>
            <a:ext cx="784860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/>
              <a:t>Network </a:t>
            </a:r>
            <a:r>
              <a:rPr lang="en-GB" dirty="0"/>
              <a:t>analysis</a:t>
            </a:r>
            <a:r>
              <a:rPr lang="en-GB" dirty="0" smtClean="0"/>
              <a:t>: typical workflows</a:t>
            </a:r>
            <a:endParaRPr lang="en-GB" dirty="0"/>
          </a:p>
        </p:txBody>
      </p:sp>
      <p:pic>
        <p:nvPicPr>
          <p:cNvPr id="10" name="Picture 9" descr="n3_dir_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65" y="1844824"/>
            <a:ext cx="3738751" cy="37823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96815" y="836712"/>
            <a:ext cx="3999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Type III:</a:t>
            </a:r>
          </a:p>
          <a:p>
            <a:pPr algn="ctr"/>
            <a:r>
              <a:rPr lang="en-US" dirty="0" smtClean="0"/>
              <a:t>Directional network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7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850" y="115888"/>
            <a:ext cx="784860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/>
              <a:t>Network </a:t>
            </a:r>
            <a:r>
              <a:rPr lang="en-GB" dirty="0"/>
              <a:t>analysis</a:t>
            </a:r>
            <a:r>
              <a:rPr lang="en-GB" dirty="0" smtClean="0"/>
              <a:t>: typical workflows</a:t>
            </a:r>
            <a:endParaRPr lang="en-GB" dirty="0"/>
          </a:p>
        </p:txBody>
      </p:sp>
      <p:pic>
        <p:nvPicPr>
          <p:cNvPr id="11" name="Picture 10" descr="n4_dir_cha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844824"/>
            <a:ext cx="3738751" cy="37823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96816" y="836712"/>
            <a:ext cx="3999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Type III:</a:t>
            </a:r>
          </a:p>
          <a:p>
            <a:pPr algn="ctr"/>
            <a:r>
              <a:rPr lang="en-US" dirty="0" smtClean="0"/>
              <a:t>Directional network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99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850" y="115888"/>
            <a:ext cx="784860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/>
              <a:t>Network </a:t>
            </a:r>
            <a:r>
              <a:rPr lang="en-GB" dirty="0"/>
              <a:t>analysis</a:t>
            </a:r>
            <a:r>
              <a:rPr lang="en-GB" dirty="0" smtClean="0"/>
              <a:t>: typical workflows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262470" y="836712"/>
            <a:ext cx="66679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Type III:</a:t>
            </a:r>
          </a:p>
          <a:p>
            <a:pPr algn="ctr"/>
            <a:r>
              <a:rPr lang="en-US" dirty="0" smtClean="0"/>
              <a:t>Directional network analysis / network modeling</a:t>
            </a:r>
            <a:endParaRPr lang="en-US" dirty="0"/>
          </a:p>
        </p:txBody>
      </p:sp>
      <p:pic>
        <p:nvPicPr>
          <p:cNvPr id="2" name="Picture 1" descr="m1_dir_valu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8" y="2348880"/>
            <a:ext cx="455537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4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/>
          <p:cNvCxnSpPr/>
          <p:nvPr/>
        </p:nvCxnSpPr>
        <p:spPr>
          <a:xfrm flipH="1">
            <a:off x="3311860" y="2736424"/>
            <a:ext cx="2298803" cy="1422748"/>
          </a:xfrm>
          <a:prstGeom prst="straightConnector1">
            <a:avLst/>
          </a:prstGeom>
          <a:ln w="76200" cap="sq">
            <a:solidFill>
              <a:schemeClr val="accent3">
                <a:lumMod val="60000"/>
                <a:lumOff val="40000"/>
              </a:schemeClr>
            </a:solidFill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2699793" y="2124785"/>
            <a:ext cx="1224135" cy="1592247"/>
          </a:xfrm>
          <a:prstGeom prst="straightConnector1">
            <a:avLst/>
          </a:prstGeom>
          <a:ln w="76200" cap="sq">
            <a:solidFill>
              <a:schemeClr val="accent2">
                <a:lumMod val="60000"/>
                <a:lumOff val="40000"/>
              </a:schemeClr>
            </a:solidFill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1417356" y="2780928"/>
            <a:ext cx="337097" cy="936104"/>
          </a:xfrm>
          <a:prstGeom prst="straightConnector1">
            <a:avLst/>
          </a:prstGeom>
          <a:ln w="76200" cap="sq">
            <a:solidFill>
              <a:schemeClr val="accent1">
                <a:lumMod val="60000"/>
                <a:lumOff val="40000"/>
              </a:schemeClr>
            </a:solidFill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3850" y="115888"/>
            <a:ext cx="784860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/>
              <a:t>PPI Network </a:t>
            </a:r>
            <a:r>
              <a:rPr lang="en-GB" dirty="0"/>
              <a:t>analysis: building a network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51136" y="1199949"/>
            <a:ext cx="2237887" cy="1454456"/>
            <a:chOff x="760267" y="1196752"/>
            <a:chExt cx="2237887" cy="1454456"/>
          </a:xfrm>
        </p:grpSpPr>
        <p:pic>
          <p:nvPicPr>
            <p:cNvPr id="24" name="Picture 10" descr="hp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1" t="9644" r="14175"/>
            <a:stretch>
              <a:fillRect/>
            </a:stretch>
          </p:blipFill>
          <p:spPr bwMode="auto">
            <a:xfrm>
              <a:off x="791683" y="2158341"/>
              <a:ext cx="509230" cy="445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637" y="1359292"/>
              <a:ext cx="932166" cy="426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267" y="1196752"/>
              <a:ext cx="654218" cy="751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7" descr="UbiqFireOut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376" y="1895157"/>
              <a:ext cx="920540" cy="452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1" descr="protein machine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9895" y="1802160"/>
              <a:ext cx="818259" cy="818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9" descr="High-Throughput1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1060" y="2264142"/>
              <a:ext cx="612524" cy="387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539552" y="2924944"/>
            <a:ext cx="1814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cs typeface="Arial" panose="020B0604020202020204" pitchFamily="34" charset="0"/>
              </a:rPr>
              <a:t>experimental data</a:t>
            </a:r>
            <a:endParaRPr lang="en-GB" sz="1600" dirty="0">
              <a:cs typeface="Arial" panose="020B0604020202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564334" y="912787"/>
            <a:ext cx="2015332" cy="1120578"/>
            <a:chOff x="3604517" y="830325"/>
            <a:chExt cx="2015332" cy="1120578"/>
          </a:xfrm>
        </p:grpSpPr>
        <p:pic>
          <p:nvPicPr>
            <p:cNvPr id="34" name="Picture 2" descr="http://www.imexconsortium.org/sites/imexconsortium.org/themes/inove/images/imex_dip_s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4517" y="871556"/>
              <a:ext cx="1047849" cy="476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" descr="http://www.imexconsortium.org/sites/imexconsortium.org/themes/inove/images/imex_intact_s.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830325"/>
              <a:ext cx="1047849" cy="476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4" descr="http://www.imexconsortium.org/sites/imexconsortium.org/themes/inove/images/imex_mint_s.png">
              <a:hlinkClick r:id="rId12"/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896" y="1474698"/>
              <a:ext cx="1047849" cy="476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48" name="Group 2047"/>
          <p:cNvGrpSpPr/>
          <p:nvPr/>
        </p:nvGrpSpPr>
        <p:grpSpPr>
          <a:xfrm>
            <a:off x="5750535" y="1738960"/>
            <a:ext cx="2431492" cy="839904"/>
            <a:chOff x="6389082" y="908720"/>
            <a:chExt cx="2431492" cy="839904"/>
          </a:xfrm>
        </p:grpSpPr>
        <p:pic>
          <p:nvPicPr>
            <p:cNvPr id="42" name="Picture 13" descr="aphid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352" y="1268760"/>
              <a:ext cx="1080222" cy="428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6852099" y="908720"/>
              <a:ext cx="1320351" cy="268388"/>
              <a:chOff x="941999" y="4288780"/>
              <a:chExt cx="1615166" cy="328315"/>
            </a:xfrm>
          </p:grpSpPr>
          <p:pic>
            <p:nvPicPr>
              <p:cNvPr id="52" name="Picture 7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1999" y="4289822"/>
                <a:ext cx="326231" cy="326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3" name="Picture 8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3218" y="4288780"/>
                <a:ext cx="1293947" cy="3283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4578" name="Picture 2" descr="unihi-logo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9082" y="1340768"/>
              <a:ext cx="1207254" cy="407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TextBox 54"/>
          <p:cNvSpPr txBox="1"/>
          <p:nvPr/>
        </p:nvSpPr>
        <p:spPr>
          <a:xfrm>
            <a:off x="3016468" y="2378860"/>
            <a:ext cx="1872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cs typeface="Arial" panose="020B0604020202020204" pitchFamily="34" charset="0"/>
              </a:rPr>
              <a:t>primary databases</a:t>
            </a:r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009425" y="3094221"/>
            <a:ext cx="2196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cs typeface="Arial" panose="020B0604020202020204" pitchFamily="34" charset="0"/>
              </a:rPr>
              <a:t>meta-databases and predictive databases</a:t>
            </a:r>
            <a:endParaRPr lang="en-GB" sz="1600" dirty="0">
              <a:cs typeface="Arial" panose="020B0604020202020204" pitchFamily="34" charset="0"/>
            </a:endParaRP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52" y="3933056"/>
            <a:ext cx="2893304" cy="257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68" name="TextBox 2067"/>
          <p:cNvSpPr txBox="1"/>
          <p:nvPr/>
        </p:nvSpPr>
        <p:spPr>
          <a:xfrm>
            <a:off x="4612183" y="3856980"/>
            <a:ext cx="3920257" cy="2308324"/>
          </a:xfrm>
          <a:prstGeom prst="rect">
            <a:avLst/>
          </a:prstGeom>
          <a:solidFill>
            <a:srgbClr val="FFCC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Challenges: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Identifiers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Redundancies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Selection of the data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GB" sz="2000" dirty="0" smtClean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Type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GB" sz="2000" dirty="0" smtClean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Quality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Mapping external information</a:t>
            </a:r>
            <a:endParaRPr lang="en-GB" sz="2000" dirty="0">
              <a:solidFill>
                <a:schemeClr val="accent2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43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604" y="2387640"/>
            <a:ext cx="2588540" cy="248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628400"/>
            <a:ext cx="3365659" cy="314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53897"/>
            <a:ext cx="2774284" cy="2465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850" y="115888"/>
            <a:ext cx="7848600" cy="10772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/>
              <a:t>PPI Network </a:t>
            </a:r>
            <a:r>
              <a:rPr lang="en-GB" dirty="0"/>
              <a:t>analysis: filtering and enriching your data</a:t>
            </a:r>
          </a:p>
        </p:txBody>
      </p:sp>
      <p:sp>
        <p:nvSpPr>
          <p:cNvPr id="8" name="Line Callout 1 (Accent Bar) 7"/>
          <p:cNvSpPr/>
          <p:nvPr/>
        </p:nvSpPr>
        <p:spPr>
          <a:xfrm flipH="1">
            <a:off x="395536" y="4509120"/>
            <a:ext cx="3168352" cy="2115987"/>
          </a:xfrm>
          <a:prstGeom prst="accentCallout1">
            <a:avLst>
              <a:gd name="adj1" fmla="val 78704"/>
              <a:gd name="adj2" fmla="val -7587"/>
              <a:gd name="adj3" fmla="val 39591"/>
              <a:gd name="adj4" fmla="val -58996"/>
            </a:avLst>
          </a:prstGeom>
          <a:solidFill>
            <a:schemeClr val="accent2">
              <a:lumMod val="20000"/>
              <a:lumOff val="80000"/>
            </a:schemeClr>
          </a:solidFill>
          <a:ln w="38100" cap="sq">
            <a:solidFill>
              <a:schemeClr val="accent2">
                <a:lumMod val="60000"/>
                <a:lumOff val="40000"/>
              </a:schemeClr>
            </a:solidFill>
            <a:round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Overlaying external information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 data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abundance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Enzymatic assay values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14" name="Line Callout 1 (Accent Bar) 13"/>
          <p:cNvSpPr/>
          <p:nvPr/>
        </p:nvSpPr>
        <p:spPr>
          <a:xfrm>
            <a:off x="6084168" y="908720"/>
            <a:ext cx="2808312" cy="2111069"/>
          </a:xfrm>
          <a:prstGeom prst="accentCallout1">
            <a:avLst>
              <a:gd name="adj1" fmla="val 17107"/>
              <a:gd name="adj2" fmla="val -7587"/>
              <a:gd name="adj3" fmla="val 44216"/>
              <a:gd name="adj4" fmla="val -67980"/>
            </a:avLst>
          </a:prstGeom>
          <a:solidFill>
            <a:schemeClr val="accent1">
              <a:lumMod val="20000"/>
              <a:lumOff val="80000"/>
            </a:schemeClr>
          </a:solidFill>
          <a:ln w="38100" cap="sq">
            <a:solidFill>
              <a:schemeClr val="accent1">
                <a:lumMod val="60000"/>
                <a:lumOff val="40000"/>
              </a:schemeClr>
            </a:solidFill>
            <a:round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Confidence  filtering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etection method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publications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onfidence score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en-GB" sz="1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ircular Arrow 10"/>
          <p:cNvSpPr/>
          <p:nvPr/>
        </p:nvSpPr>
        <p:spPr>
          <a:xfrm>
            <a:off x="2489492" y="1412776"/>
            <a:ext cx="2226524" cy="2016224"/>
          </a:xfrm>
          <a:prstGeom prst="circularArrow">
            <a:avLst>
              <a:gd name="adj1" fmla="val 6382"/>
              <a:gd name="adj2" fmla="val 1051781"/>
              <a:gd name="adj3" fmla="val 20255097"/>
              <a:gd name="adj4" fmla="val 13710458"/>
              <a:gd name="adj5" fmla="val 1388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ircular Arrow 17"/>
          <p:cNvSpPr/>
          <p:nvPr/>
        </p:nvSpPr>
        <p:spPr>
          <a:xfrm rot="3819200" flipV="1">
            <a:off x="4525521" y="3589682"/>
            <a:ext cx="2364154" cy="2086406"/>
          </a:xfrm>
          <a:prstGeom prst="circularArrow">
            <a:avLst>
              <a:gd name="adj1" fmla="val 6382"/>
              <a:gd name="adj2" fmla="val 1165226"/>
              <a:gd name="adj3" fmla="val 20255097"/>
              <a:gd name="adj4" fmla="val 15526567"/>
              <a:gd name="adj5" fmla="val 1388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75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1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991" y="59927"/>
            <a:ext cx="3612505" cy="42331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850" y="115888"/>
            <a:ext cx="784860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/>
              <a:t>PPI Network </a:t>
            </a:r>
            <a:r>
              <a:rPr lang="en-GB" dirty="0"/>
              <a:t>topological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52694"/>
            <a:ext cx="3005966" cy="1856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72373"/>
            <a:ext cx="3005966" cy="18566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890" y="4442496"/>
            <a:ext cx="3022476" cy="18668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2856" y="1233819"/>
            <a:ext cx="1904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cs typeface="Arial" panose="020B0604020202020204" pitchFamily="34" charset="0"/>
              </a:rPr>
              <a:t>Degree distribution</a:t>
            </a:r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816" y="4098558"/>
            <a:ext cx="3904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cs typeface="Arial" panose="020B0604020202020204" pitchFamily="34" charset="0"/>
              </a:rPr>
              <a:t>Average clustering coefficient distribution</a:t>
            </a:r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92080" y="4096124"/>
            <a:ext cx="3070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cs typeface="Arial" panose="020B0604020202020204" pitchFamily="34" charset="0"/>
              </a:rPr>
              <a:t>Shortest path length distribution</a:t>
            </a:r>
            <a:endParaRPr lang="en-GB" sz="16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25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850" y="115888"/>
            <a:ext cx="784860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/>
              <a:t>PPI Network </a:t>
            </a:r>
            <a:r>
              <a:rPr lang="en-GB" dirty="0"/>
              <a:t>topological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816"/>
            <a:ext cx="9144000" cy="5049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512" y="908720"/>
            <a:ext cx="6120680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800" b="1" dirty="0" err="1"/>
              <a:t>Betweenness</a:t>
            </a:r>
            <a:r>
              <a:rPr lang="en-GB" sz="1800" b="1" dirty="0"/>
              <a:t> </a:t>
            </a:r>
            <a:r>
              <a:rPr lang="en-GB" sz="1800" b="1" dirty="0" smtClean="0"/>
              <a:t>centrality:  </a:t>
            </a:r>
            <a:endParaRPr lang="en-GB" sz="18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dirty="0" smtClean="0"/>
              <a:t>Measure </a:t>
            </a:r>
            <a:r>
              <a:rPr lang="en-GB" sz="1800" dirty="0"/>
              <a:t>of a node's centrality in a network. </a:t>
            </a:r>
            <a:endParaRPr lang="en-GB" sz="18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dirty="0" smtClean="0"/>
              <a:t>Number </a:t>
            </a:r>
            <a:r>
              <a:rPr lang="en-GB" sz="1800" dirty="0"/>
              <a:t>of shortest paths from </a:t>
            </a:r>
            <a:r>
              <a:rPr lang="en-GB" sz="1800" dirty="0" smtClean="0"/>
              <a:t>every end of the network that </a:t>
            </a:r>
            <a:r>
              <a:rPr lang="en-GB" sz="1800" dirty="0"/>
              <a:t>pass through that node. </a:t>
            </a:r>
            <a:endParaRPr lang="en-GB" sz="18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dirty="0" smtClean="0"/>
              <a:t>Gives a good estimation of the importance of a node (protein) in a network (signalling, scaffolding…).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2185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850" y="115888"/>
            <a:ext cx="784860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Network </a:t>
            </a:r>
            <a:r>
              <a:rPr lang="en-GB" dirty="0" smtClean="0"/>
              <a:t>analysis: background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461958" y="863184"/>
            <a:ext cx="850252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 smtClean="0"/>
              <a:t>Biological network analysis: originated using tools and concepts from network and graph theory and social network analysis.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 smtClean="0"/>
              <a:t>Graph theory: set of abstract concepts and methods that can be used to visualize and analyse biological networks.</a:t>
            </a:r>
            <a:endParaRPr lang="en-GB" sz="1600" dirty="0"/>
          </a:p>
        </p:txBody>
      </p:sp>
      <p:pic>
        <p:nvPicPr>
          <p:cNvPr id="1026" name="Picture 2" descr="File:Image-Koenigsberg, Map by Merian-Erben 16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5" y="2706094"/>
            <a:ext cx="2994303" cy="208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642" y="3429000"/>
            <a:ext cx="2876550" cy="22669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9512" y="6156099"/>
            <a:ext cx="69124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1"/>
                </a:solidFill>
              </a:rPr>
              <a:t>Images taken under Creative Commons Attribution-Share Alike 3.0 </a:t>
            </a:r>
            <a:r>
              <a:rPr lang="en-GB" sz="1100" dirty="0" err="1">
                <a:solidFill>
                  <a:schemeClr val="accent1"/>
                </a:solidFill>
              </a:rPr>
              <a:t>Unported</a:t>
            </a:r>
            <a:r>
              <a:rPr lang="en-GB" sz="1100" dirty="0">
                <a:solidFill>
                  <a:schemeClr val="accent1"/>
                </a:solidFill>
              </a:rPr>
              <a:t> license from:</a:t>
            </a:r>
          </a:p>
          <a:p>
            <a:r>
              <a:rPr lang="en-GB" sz="1100" dirty="0">
                <a:solidFill>
                  <a:schemeClr val="accent1"/>
                </a:solidFill>
                <a:hlinkClick r:id="rId4"/>
              </a:rPr>
              <a:t>http://commons.wikimedia.org/wiki/File:Konigsberg_bridges.png</a:t>
            </a:r>
            <a:r>
              <a:rPr lang="en-GB" sz="1100" dirty="0">
                <a:solidFill>
                  <a:schemeClr val="accent1"/>
                </a:solidFill>
              </a:rPr>
              <a:t> </a:t>
            </a:r>
          </a:p>
          <a:p>
            <a:r>
              <a:rPr lang="en-GB" sz="1100" dirty="0">
                <a:solidFill>
                  <a:schemeClr val="accent1"/>
                </a:solidFill>
                <a:hlinkClick r:id="rId5"/>
              </a:rPr>
              <a:t>http://commons.wikimedia.org/wiki/File:K%C3%B6nigsberger_br%C3%BCcken.svg</a:t>
            </a:r>
            <a:endParaRPr lang="en-GB" sz="1100" dirty="0">
              <a:solidFill>
                <a:schemeClr val="accent1"/>
              </a:solidFill>
            </a:endParaRPr>
          </a:p>
        </p:txBody>
      </p:sp>
      <p:pic>
        <p:nvPicPr>
          <p:cNvPr id="1032" name="Picture 8" descr="File:Königsberger brücken.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691" y="4077072"/>
            <a:ext cx="2366789" cy="199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75855" y="1981870"/>
            <a:ext cx="568863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 smtClean="0"/>
              <a:t>First formulation of graph theory: The problem of the seven bridges of </a:t>
            </a:r>
            <a:r>
              <a:rPr lang="en-GB" sz="1600" dirty="0" err="1" smtClean="0"/>
              <a:t>Koenigsberg</a:t>
            </a:r>
            <a:r>
              <a:rPr lang="en-GB" sz="1600" dirty="0" smtClean="0"/>
              <a:t> (Kaliningrad).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 smtClean="0"/>
              <a:t>“Solved” by Leonard Euler in 1735.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 smtClean="0"/>
              <a:t>Set the basis of graph theory and the idea of topology.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94778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850" y="115888"/>
            <a:ext cx="7848600" cy="10772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/>
              <a:t>PPI Network </a:t>
            </a:r>
            <a:r>
              <a:rPr lang="en-GB" dirty="0"/>
              <a:t>topological analysis: cluster and motif search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372200" y="2556566"/>
            <a:ext cx="2448272" cy="2672634"/>
            <a:chOff x="6588224" y="2420888"/>
            <a:chExt cx="2448272" cy="267263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523" y="3032674"/>
              <a:ext cx="2131973" cy="206084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2420888"/>
              <a:ext cx="1116846" cy="1079556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669474" y="1609636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cs typeface="Arial" panose="020B0604020202020204" pitchFamily="34" charset="0"/>
              </a:rPr>
              <a:t>Clustering search</a:t>
            </a:r>
            <a:endParaRPr lang="en-GB" sz="2800" dirty="0"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6711" y="1491436"/>
            <a:ext cx="19607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cs typeface="Arial" panose="020B0604020202020204" pitchFamily="34" charset="0"/>
              </a:rPr>
              <a:t>Common motifs</a:t>
            </a:r>
            <a:endParaRPr lang="en-GB" sz="2800" dirty="0"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2276872"/>
            <a:ext cx="2808312" cy="2235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6" y="3501008"/>
            <a:ext cx="4241439" cy="283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2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850" y="115888"/>
            <a:ext cx="7848600" cy="10772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/>
              <a:t>PPI Network </a:t>
            </a:r>
            <a:r>
              <a:rPr lang="en-GB" dirty="0"/>
              <a:t>analysis: annotation enrichment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14151"/>
            <a:ext cx="4567771" cy="5399833"/>
          </a:xfrm>
          <a:prstGeom prst="rect">
            <a:avLst/>
          </a:prstGeom>
        </p:spPr>
      </p:pic>
      <p:pic>
        <p:nvPicPr>
          <p:cNvPr id="24" name="Picture 19" descr="reacto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402" y="3146565"/>
            <a:ext cx="1500918" cy="64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88" y="1124744"/>
            <a:ext cx="29146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326" y="4536603"/>
            <a:ext cx="3243389" cy="184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5001019" y="1844824"/>
            <a:ext cx="3243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rgbClr val="00B050"/>
                </a:solidFill>
                <a:cs typeface="Arial" panose="020B0604020202020204" pitchFamily="34" charset="0"/>
              </a:rPr>
              <a:t>GO:0019908</a:t>
            </a:r>
            <a:r>
              <a:rPr lang="en-GB" sz="1600" dirty="0" smtClean="0">
                <a:solidFill>
                  <a:srgbClr val="00B050"/>
                </a:solidFill>
                <a:cs typeface="Arial" panose="020B0604020202020204" pitchFamily="34" charset="0"/>
              </a:rPr>
              <a:t>: </a:t>
            </a:r>
          </a:p>
          <a:p>
            <a:pPr algn="ctr"/>
            <a:r>
              <a:rPr lang="en-GB" sz="1600" dirty="0" smtClean="0">
                <a:solidFill>
                  <a:srgbClr val="00B050"/>
                </a:solidFill>
                <a:cs typeface="Arial" panose="020B0604020202020204" pitchFamily="34" charset="0"/>
              </a:rPr>
              <a:t>nuclear </a:t>
            </a:r>
            <a:r>
              <a:rPr lang="en-GB" sz="1600" dirty="0" err="1">
                <a:solidFill>
                  <a:srgbClr val="00B050"/>
                </a:solidFill>
                <a:cs typeface="Arial" panose="020B0604020202020204" pitchFamily="34" charset="0"/>
              </a:rPr>
              <a:t>cyclin</a:t>
            </a:r>
            <a:r>
              <a:rPr lang="en-GB" sz="1600" dirty="0">
                <a:solidFill>
                  <a:srgbClr val="00B050"/>
                </a:solidFill>
                <a:cs typeface="Arial" panose="020B0604020202020204" pitchFamily="34" charset="0"/>
              </a:rPr>
              <a:t>-dependent protein kinase </a:t>
            </a:r>
            <a:r>
              <a:rPr lang="en-GB" sz="1600" dirty="0" err="1">
                <a:solidFill>
                  <a:srgbClr val="00B050"/>
                </a:solidFill>
                <a:cs typeface="Arial" panose="020B0604020202020204" pitchFamily="34" charset="0"/>
              </a:rPr>
              <a:t>holoenzyme</a:t>
            </a:r>
            <a:r>
              <a:rPr lang="en-GB" sz="1600" dirty="0">
                <a:solidFill>
                  <a:srgbClr val="00B050"/>
                </a:solidFill>
                <a:cs typeface="Arial" panose="020B0604020202020204" pitchFamily="34" charset="0"/>
              </a:rPr>
              <a:t> complex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76056" y="3852337"/>
            <a:ext cx="3243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REACT_821.2:</a:t>
            </a:r>
            <a:endParaRPr lang="en-GB" sz="1600" dirty="0" smtClean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en-GB" sz="1600" dirty="0" err="1" smtClean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Cyclin</a:t>
            </a:r>
            <a:r>
              <a:rPr lang="en-GB" sz="1600" dirty="0" smtClean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 D associated events in G1</a:t>
            </a:r>
            <a:endParaRPr lang="en-GB" sz="1600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115616" y="1556792"/>
            <a:ext cx="3885403" cy="2088232"/>
            <a:chOff x="1115616" y="1556792"/>
            <a:chExt cx="3885403" cy="2088232"/>
          </a:xfrm>
        </p:grpSpPr>
        <p:cxnSp>
          <p:nvCxnSpPr>
            <p:cNvPr id="4" name="Straight Arrow Connector 3"/>
            <p:cNvCxnSpPr>
              <a:stCxn id="33" idx="1"/>
            </p:cNvCxnSpPr>
            <p:nvPr/>
          </p:nvCxnSpPr>
          <p:spPr>
            <a:xfrm flipH="1" flipV="1">
              <a:off x="3131840" y="2132856"/>
              <a:ext cx="1869179" cy="127467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3" idx="1"/>
            </p:cNvCxnSpPr>
            <p:nvPr/>
          </p:nvCxnSpPr>
          <p:spPr>
            <a:xfrm flipH="1">
              <a:off x="2463397" y="2260323"/>
              <a:ext cx="2537622" cy="1384701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3" idx="1"/>
            </p:cNvCxnSpPr>
            <p:nvPr/>
          </p:nvCxnSpPr>
          <p:spPr>
            <a:xfrm flipH="1">
              <a:off x="1115616" y="2260323"/>
              <a:ext cx="3885403" cy="1384701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3" idx="1"/>
            </p:cNvCxnSpPr>
            <p:nvPr/>
          </p:nvCxnSpPr>
          <p:spPr>
            <a:xfrm flipH="1">
              <a:off x="2843808" y="2260323"/>
              <a:ext cx="2157211" cy="52060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3" idx="1"/>
            </p:cNvCxnSpPr>
            <p:nvPr/>
          </p:nvCxnSpPr>
          <p:spPr>
            <a:xfrm flipH="1" flipV="1">
              <a:off x="3275856" y="1556792"/>
              <a:ext cx="1725163" cy="703531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115616" y="2260323"/>
            <a:ext cx="3960440" cy="2176789"/>
            <a:chOff x="1115616" y="2260323"/>
            <a:chExt cx="3960440" cy="2176789"/>
          </a:xfrm>
        </p:grpSpPr>
        <p:cxnSp>
          <p:nvCxnSpPr>
            <p:cNvPr id="43" name="Straight Arrow Connector 42"/>
            <p:cNvCxnSpPr>
              <a:stCxn id="34" idx="1"/>
            </p:cNvCxnSpPr>
            <p:nvPr/>
          </p:nvCxnSpPr>
          <p:spPr>
            <a:xfrm flipH="1">
              <a:off x="3058317" y="4144725"/>
              <a:ext cx="2017739" cy="292387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4" idx="1"/>
            </p:cNvCxnSpPr>
            <p:nvPr/>
          </p:nvCxnSpPr>
          <p:spPr>
            <a:xfrm flipH="1" flipV="1">
              <a:off x="1115616" y="3789040"/>
              <a:ext cx="3960440" cy="355685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4" idx="1"/>
            </p:cNvCxnSpPr>
            <p:nvPr/>
          </p:nvCxnSpPr>
          <p:spPr>
            <a:xfrm flipH="1" flipV="1">
              <a:off x="3131840" y="2260323"/>
              <a:ext cx="1944216" cy="1884402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4" idx="1"/>
            </p:cNvCxnSpPr>
            <p:nvPr/>
          </p:nvCxnSpPr>
          <p:spPr>
            <a:xfrm flipH="1" flipV="1">
              <a:off x="2463397" y="3645024"/>
              <a:ext cx="2612659" cy="499701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34" idx="1"/>
            </p:cNvCxnSpPr>
            <p:nvPr/>
          </p:nvCxnSpPr>
          <p:spPr>
            <a:xfrm flipH="1" flipV="1">
              <a:off x="2843808" y="2952673"/>
              <a:ext cx="2232248" cy="1192052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283" y="1999216"/>
            <a:ext cx="4148614" cy="3098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Straight Arrow Connector 57"/>
          <p:cNvCxnSpPr/>
          <p:nvPr/>
        </p:nvCxnSpPr>
        <p:spPr>
          <a:xfrm>
            <a:off x="3058317" y="2196589"/>
            <a:ext cx="1513683" cy="4792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26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3940" y="1196752"/>
            <a:ext cx="8618540" cy="5400600"/>
            <a:chOff x="273940" y="1196752"/>
            <a:chExt cx="8618540" cy="54006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940" y="1196752"/>
              <a:ext cx="6765711" cy="4680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6762" y="1467665"/>
              <a:ext cx="1658129" cy="1152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4217" y="2697524"/>
              <a:ext cx="1663218" cy="1824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9173" y="4599789"/>
              <a:ext cx="1853307" cy="773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82803" y="6228020"/>
              <a:ext cx="6661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 err="1" smtClean="0">
                  <a:solidFill>
                    <a:schemeClr val="accent1"/>
                  </a:solidFill>
                </a:rPr>
                <a:t>Blisson</a:t>
              </a:r>
              <a:r>
                <a:rPr lang="en-GB" sz="1800" dirty="0" smtClean="0">
                  <a:solidFill>
                    <a:schemeClr val="accent1"/>
                  </a:solidFill>
                </a:rPr>
                <a:t> et al., 2011, </a:t>
              </a:r>
              <a:r>
                <a:rPr lang="en-GB" sz="1800" dirty="0">
                  <a:solidFill>
                    <a:schemeClr val="accent1"/>
                  </a:solidFill>
                </a:rPr>
                <a:t>Nature </a:t>
              </a:r>
              <a:r>
                <a:rPr lang="en-GB" sz="1800" dirty="0" smtClean="0">
                  <a:solidFill>
                    <a:schemeClr val="accent1"/>
                  </a:solidFill>
                </a:rPr>
                <a:t>Biotechnology, PMID: 21706016</a:t>
              </a:r>
              <a:r>
                <a:rPr lang="en-GB" sz="1800" dirty="0">
                  <a:solidFill>
                    <a:schemeClr val="accent1"/>
                  </a:solidFill>
                </a:rPr>
                <a:t>.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23850" y="115888"/>
            <a:ext cx="784860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/>
              <a:t>PPI Network </a:t>
            </a:r>
            <a:r>
              <a:rPr lang="en-GB" dirty="0"/>
              <a:t>representation challenges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79" y="927760"/>
            <a:ext cx="5731669" cy="5093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94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318973" y="1871952"/>
            <a:ext cx="5824756" cy="49101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850" y="115888"/>
            <a:ext cx="835260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Network </a:t>
            </a:r>
            <a:r>
              <a:rPr lang="en-GB" dirty="0" smtClean="0"/>
              <a:t>analysis in biology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06487" y="775732"/>
            <a:ext cx="861398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dirty="0" smtClean="0"/>
              <a:t>Complex biological systems can be represented and analysed as networks, using the tools that graph theory gives us: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dirty="0" smtClean="0"/>
              <a:t>Ecological networks (food webs, species interaction networks…)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Neurological networks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dirty="0" smtClean="0"/>
              <a:t>Metabolic networks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dirty="0" smtClean="0"/>
              <a:t>Signalling networks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dirty="0" smtClean="0"/>
              <a:t>Genetic interaction networks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dirty="0" smtClean="0"/>
              <a:t>Gene regulatory networks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dirty="0" smtClean="0"/>
              <a:t>Protein-protein interaction networks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dirty="0" smtClean="0"/>
              <a:t>…</a:t>
            </a:r>
          </a:p>
        </p:txBody>
      </p:sp>
      <p:pic>
        <p:nvPicPr>
          <p:cNvPr id="2050" name="Picture 2" descr="File:Human br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82" y="2879657"/>
            <a:ext cx="1054837" cy="122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Lions hunting Afric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815324"/>
            <a:ext cx="2015240" cy="134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5496" y="6102005"/>
            <a:ext cx="8136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1"/>
                </a:solidFill>
              </a:rPr>
              <a:t>Images taken under Creative Commons Attribution-Share Alike 3.0 </a:t>
            </a:r>
            <a:r>
              <a:rPr lang="en-GB" sz="1100" dirty="0" err="1">
                <a:solidFill>
                  <a:schemeClr val="accent1"/>
                </a:solidFill>
              </a:rPr>
              <a:t>Unported</a:t>
            </a:r>
            <a:r>
              <a:rPr lang="en-GB" sz="1100" dirty="0">
                <a:solidFill>
                  <a:schemeClr val="accent1"/>
                </a:solidFill>
              </a:rPr>
              <a:t> license from:</a:t>
            </a:r>
          </a:p>
          <a:p>
            <a:r>
              <a:rPr lang="en-GB" sz="1100" dirty="0">
                <a:solidFill>
                  <a:schemeClr val="accent1"/>
                </a:solidFill>
                <a:hlinkClick r:id="rId5"/>
              </a:rPr>
              <a:t>http://</a:t>
            </a:r>
            <a:r>
              <a:rPr lang="en-GB" sz="1100" dirty="0" smtClean="0">
                <a:solidFill>
                  <a:schemeClr val="accent1"/>
                </a:solidFill>
                <a:hlinkClick r:id="rId5"/>
              </a:rPr>
              <a:t>commons.wikimedia.org/wiki/File:Lions_hunting_Africa.jpg</a:t>
            </a:r>
            <a:r>
              <a:rPr lang="en-GB" sz="1100" dirty="0" smtClean="0">
                <a:solidFill>
                  <a:schemeClr val="accent1"/>
                </a:solidFill>
              </a:rPr>
              <a:t> </a:t>
            </a:r>
          </a:p>
          <a:p>
            <a:r>
              <a:rPr lang="en-GB" sz="1100" dirty="0">
                <a:solidFill>
                  <a:schemeClr val="accent1"/>
                </a:solidFill>
                <a:hlinkClick r:id="rId6"/>
              </a:rPr>
              <a:t>http://</a:t>
            </a:r>
            <a:r>
              <a:rPr lang="en-GB" sz="1100" dirty="0" smtClean="0">
                <a:solidFill>
                  <a:schemeClr val="accent1"/>
                </a:solidFill>
                <a:hlinkClick r:id="rId6"/>
              </a:rPr>
              <a:t>commons.wikimedia.org/wiki/File:Entner%E2%80%93Doudoroff_pathway_non-phosphorylative.svg</a:t>
            </a:r>
            <a:endParaRPr lang="en-GB" sz="1100" dirty="0" smtClean="0">
              <a:solidFill>
                <a:schemeClr val="accent1"/>
              </a:solidFill>
            </a:endParaRPr>
          </a:p>
          <a:p>
            <a:r>
              <a:rPr lang="en-GB" sz="1100" dirty="0">
                <a:solidFill>
                  <a:schemeClr val="accent1"/>
                </a:solidFill>
                <a:hlinkClick r:id="rId7"/>
              </a:rPr>
              <a:t>http://</a:t>
            </a:r>
            <a:r>
              <a:rPr lang="en-GB" sz="1100" dirty="0" smtClean="0">
                <a:solidFill>
                  <a:schemeClr val="accent1"/>
                </a:solidFill>
                <a:hlinkClick r:id="rId7"/>
              </a:rPr>
              <a:t>commons.wikimedia.org/wiki/File:Gene_Regulatory_Network_for_Initiation_of_Sporulation_in_Bacillus_subtilis.png</a:t>
            </a:r>
            <a:endParaRPr lang="en-GB" sz="1100" dirty="0" smtClean="0">
              <a:solidFill>
                <a:schemeClr val="accent1"/>
              </a:solidFill>
            </a:endParaRPr>
          </a:p>
        </p:txBody>
      </p:sp>
      <p:pic>
        <p:nvPicPr>
          <p:cNvPr id="2054" name="Picture 6" descr="File:Entner–Doudoroff pathway non-phosphorylative.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581" y="2086468"/>
            <a:ext cx="1467399" cy="251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5289596" y="4319058"/>
            <a:ext cx="1334919" cy="1614507"/>
            <a:chOff x="6535497" y="2591158"/>
            <a:chExt cx="1385500" cy="1675681"/>
          </a:xfrm>
        </p:grpSpPr>
        <p:sp>
          <p:nvSpPr>
            <p:cNvPr id="13" name="Freeform 8"/>
            <p:cNvSpPr>
              <a:spLocks noChangeAspect="1"/>
            </p:cNvSpPr>
            <p:nvPr/>
          </p:nvSpPr>
          <p:spPr bwMode="auto">
            <a:xfrm rot="17674032">
              <a:off x="7105187" y="3127766"/>
              <a:ext cx="379233" cy="510606"/>
            </a:xfrm>
            <a:custGeom>
              <a:avLst/>
              <a:gdLst>
                <a:gd name="T0" fmla="*/ 5081 w 235"/>
                <a:gd name="T1" fmla="*/ 15 h 355"/>
                <a:gd name="T2" fmla="*/ 0 w 235"/>
                <a:gd name="T3" fmla="*/ 196 h 355"/>
                <a:gd name="T4" fmla="*/ 5081 w 235"/>
                <a:gd name="T5" fmla="*/ 332 h 355"/>
                <a:gd name="T6" fmla="*/ 20017 w 235"/>
                <a:gd name="T7" fmla="*/ 332 h 355"/>
                <a:gd name="T8" fmla="*/ 25078 w 235"/>
                <a:gd name="T9" fmla="*/ 241 h 355"/>
                <a:gd name="T10" fmla="*/ 15010 w 235"/>
                <a:gd name="T11" fmla="*/ 105 h 355"/>
                <a:gd name="T12" fmla="*/ 5081 w 235"/>
                <a:gd name="T13" fmla="*/ 15 h 3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5"/>
                <a:gd name="T22" fmla="*/ 0 h 355"/>
                <a:gd name="T23" fmla="*/ 235 w 235"/>
                <a:gd name="T24" fmla="*/ 355 h 35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5" h="355">
                  <a:moveTo>
                    <a:pt x="46" y="15"/>
                  </a:moveTo>
                  <a:cubicBezTo>
                    <a:pt x="23" y="30"/>
                    <a:pt x="0" y="143"/>
                    <a:pt x="0" y="196"/>
                  </a:cubicBezTo>
                  <a:cubicBezTo>
                    <a:pt x="0" y="249"/>
                    <a:pt x="16" y="309"/>
                    <a:pt x="46" y="332"/>
                  </a:cubicBezTo>
                  <a:cubicBezTo>
                    <a:pt x="76" y="355"/>
                    <a:pt x="152" y="347"/>
                    <a:pt x="182" y="332"/>
                  </a:cubicBezTo>
                  <a:cubicBezTo>
                    <a:pt x="212" y="317"/>
                    <a:pt x="235" y="279"/>
                    <a:pt x="227" y="241"/>
                  </a:cubicBezTo>
                  <a:cubicBezTo>
                    <a:pt x="219" y="203"/>
                    <a:pt x="166" y="143"/>
                    <a:pt x="136" y="105"/>
                  </a:cubicBezTo>
                  <a:cubicBezTo>
                    <a:pt x="106" y="67"/>
                    <a:pt x="69" y="0"/>
                    <a:pt x="46" y="15"/>
                  </a:cubicBezTo>
                  <a:close/>
                </a:path>
              </a:pathLst>
            </a:custGeom>
            <a:solidFill>
              <a:srgbClr val="FF6600"/>
            </a:solidFill>
            <a:ln w="9525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cs typeface="Arial" panose="020B0604020202020204" pitchFamily="34" charset="0"/>
              </a:endParaRPr>
            </a:p>
          </p:txBody>
        </p:sp>
        <p:sp>
          <p:nvSpPr>
            <p:cNvPr id="14" name="Freeform 9"/>
            <p:cNvSpPr>
              <a:spLocks noChangeAspect="1"/>
            </p:cNvSpPr>
            <p:nvPr/>
          </p:nvSpPr>
          <p:spPr bwMode="auto">
            <a:xfrm rot="17674032">
              <a:off x="6643027" y="2988870"/>
              <a:ext cx="1675681" cy="880258"/>
            </a:xfrm>
            <a:custGeom>
              <a:avLst/>
              <a:gdLst>
                <a:gd name="T0" fmla="*/ 416 w 1330"/>
                <a:gd name="T1" fmla="*/ 272 h 612"/>
                <a:gd name="T2" fmla="*/ 280 w 1330"/>
                <a:gd name="T3" fmla="*/ 317 h 612"/>
                <a:gd name="T4" fmla="*/ 235 w 1330"/>
                <a:gd name="T5" fmla="*/ 272 h 612"/>
                <a:gd name="T6" fmla="*/ 99 w 1330"/>
                <a:gd name="T7" fmla="*/ 317 h 612"/>
                <a:gd name="T8" fmla="*/ 53 w 1330"/>
                <a:gd name="T9" fmla="*/ 499 h 612"/>
                <a:gd name="T10" fmla="*/ 416 w 1330"/>
                <a:gd name="T11" fmla="*/ 589 h 612"/>
                <a:gd name="T12" fmla="*/ 915 w 1330"/>
                <a:gd name="T13" fmla="*/ 589 h 612"/>
                <a:gd name="T14" fmla="*/ 1233 w 1330"/>
                <a:gd name="T15" fmla="*/ 453 h 612"/>
                <a:gd name="T16" fmla="*/ 1323 w 1330"/>
                <a:gd name="T17" fmla="*/ 317 h 612"/>
                <a:gd name="T18" fmla="*/ 1278 w 1330"/>
                <a:gd name="T19" fmla="*/ 181 h 612"/>
                <a:gd name="T20" fmla="*/ 1187 w 1330"/>
                <a:gd name="T21" fmla="*/ 45 h 612"/>
                <a:gd name="T22" fmla="*/ 1097 w 1330"/>
                <a:gd name="T23" fmla="*/ 0 h 612"/>
                <a:gd name="T24" fmla="*/ 1051 w 1330"/>
                <a:gd name="T25" fmla="*/ 45 h 612"/>
                <a:gd name="T26" fmla="*/ 961 w 1330"/>
                <a:gd name="T27" fmla="*/ 136 h 612"/>
                <a:gd name="T28" fmla="*/ 825 w 1330"/>
                <a:gd name="T29" fmla="*/ 136 h 612"/>
                <a:gd name="T30" fmla="*/ 779 w 1330"/>
                <a:gd name="T31" fmla="*/ 181 h 612"/>
                <a:gd name="T32" fmla="*/ 825 w 1330"/>
                <a:gd name="T33" fmla="*/ 272 h 612"/>
                <a:gd name="T34" fmla="*/ 825 w 1330"/>
                <a:gd name="T35" fmla="*/ 362 h 612"/>
                <a:gd name="T36" fmla="*/ 734 w 1330"/>
                <a:gd name="T37" fmla="*/ 362 h 612"/>
                <a:gd name="T38" fmla="*/ 598 w 1330"/>
                <a:gd name="T39" fmla="*/ 408 h 612"/>
                <a:gd name="T40" fmla="*/ 507 w 1330"/>
                <a:gd name="T41" fmla="*/ 362 h 612"/>
                <a:gd name="T42" fmla="*/ 462 w 1330"/>
                <a:gd name="T43" fmla="*/ 272 h 612"/>
                <a:gd name="T44" fmla="*/ 416 w 1330"/>
                <a:gd name="T45" fmla="*/ 272 h 6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330"/>
                <a:gd name="T70" fmla="*/ 0 h 612"/>
                <a:gd name="T71" fmla="*/ 1330 w 1330"/>
                <a:gd name="T72" fmla="*/ 612 h 6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330" h="612">
                  <a:moveTo>
                    <a:pt x="416" y="272"/>
                  </a:moveTo>
                  <a:cubicBezTo>
                    <a:pt x="386" y="279"/>
                    <a:pt x="310" y="317"/>
                    <a:pt x="280" y="317"/>
                  </a:cubicBezTo>
                  <a:cubicBezTo>
                    <a:pt x="250" y="317"/>
                    <a:pt x="265" y="272"/>
                    <a:pt x="235" y="272"/>
                  </a:cubicBezTo>
                  <a:cubicBezTo>
                    <a:pt x="205" y="272"/>
                    <a:pt x="129" y="279"/>
                    <a:pt x="99" y="317"/>
                  </a:cubicBezTo>
                  <a:cubicBezTo>
                    <a:pt x="69" y="355"/>
                    <a:pt x="0" y="454"/>
                    <a:pt x="53" y="499"/>
                  </a:cubicBezTo>
                  <a:cubicBezTo>
                    <a:pt x="106" y="544"/>
                    <a:pt x="272" y="574"/>
                    <a:pt x="416" y="589"/>
                  </a:cubicBezTo>
                  <a:cubicBezTo>
                    <a:pt x="560" y="604"/>
                    <a:pt x="779" y="612"/>
                    <a:pt x="915" y="589"/>
                  </a:cubicBezTo>
                  <a:cubicBezTo>
                    <a:pt x="1051" y="566"/>
                    <a:pt x="1165" y="498"/>
                    <a:pt x="1233" y="453"/>
                  </a:cubicBezTo>
                  <a:cubicBezTo>
                    <a:pt x="1301" y="408"/>
                    <a:pt x="1316" y="362"/>
                    <a:pt x="1323" y="317"/>
                  </a:cubicBezTo>
                  <a:cubicBezTo>
                    <a:pt x="1330" y="272"/>
                    <a:pt x="1301" y="226"/>
                    <a:pt x="1278" y="181"/>
                  </a:cubicBezTo>
                  <a:cubicBezTo>
                    <a:pt x="1255" y="136"/>
                    <a:pt x="1217" y="75"/>
                    <a:pt x="1187" y="45"/>
                  </a:cubicBezTo>
                  <a:cubicBezTo>
                    <a:pt x="1157" y="15"/>
                    <a:pt x="1120" y="0"/>
                    <a:pt x="1097" y="0"/>
                  </a:cubicBezTo>
                  <a:cubicBezTo>
                    <a:pt x="1074" y="0"/>
                    <a:pt x="1074" y="22"/>
                    <a:pt x="1051" y="45"/>
                  </a:cubicBezTo>
                  <a:cubicBezTo>
                    <a:pt x="1028" y="68"/>
                    <a:pt x="999" y="121"/>
                    <a:pt x="961" y="136"/>
                  </a:cubicBezTo>
                  <a:cubicBezTo>
                    <a:pt x="923" y="151"/>
                    <a:pt x="855" y="129"/>
                    <a:pt x="825" y="136"/>
                  </a:cubicBezTo>
                  <a:cubicBezTo>
                    <a:pt x="795" y="143"/>
                    <a:pt x="779" y="158"/>
                    <a:pt x="779" y="181"/>
                  </a:cubicBezTo>
                  <a:cubicBezTo>
                    <a:pt x="779" y="204"/>
                    <a:pt x="817" y="242"/>
                    <a:pt x="825" y="272"/>
                  </a:cubicBezTo>
                  <a:cubicBezTo>
                    <a:pt x="833" y="302"/>
                    <a:pt x="840" y="347"/>
                    <a:pt x="825" y="362"/>
                  </a:cubicBezTo>
                  <a:cubicBezTo>
                    <a:pt x="810" y="377"/>
                    <a:pt x="772" y="354"/>
                    <a:pt x="734" y="362"/>
                  </a:cubicBezTo>
                  <a:cubicBezTo>
                    <a:pt x="696" y="370"/>
                    <a:pt x="636" y="408"/>
                    <a:pt x="598" y="408"/>
                  </a:cubicBezTo>
                  <a:cubicBezTo>
                    <a:pt x="560" y="408"/>
                    <a:pt x="530" y="385"/>
                    <a:pt x="507" y="362"/>
                  </a:cubicBezTo>
                  <a:cubicBezTo>
                    <a:pt x="484" y="339"/>
                    <a:pt x="477" y="287"/>
                    <a:pt x="462" y="272"/>
                  </a:cubicBezTo>
                  <a:cubicBezTo>
                    <a:pt x="447" y="257"/>
                    <a:pt x="446" y="265"/>
                    <a:pt x="416" y="272"/>
                  </a:cubicBezTo>
                  <a:close/>
                </a:path>
              </a:pathLst>
            </a:custGeom>
            <a:solidFill>
              <a:srgbClr val="FFCC66"/>
            </a:solidFill>
            <a:ln w="9525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cs typeface="Arial" panose="020B0604020202020204" pitchFamily="34" charset="0"/>
              </a:endParaRPr>
            </a:p>
          </p:txBody>
        </p:sp>
        <p:sp>
          <p:nvSpPr>
            <p:cNvPr id="15" name="Freeform 7"/>
            <p:cNvSpPr>
              <a:spLocks noChangeAspect="1"/>
            </p:cNvSpPr>
            <p:nvPr/>
          </p:nvSpPr>
          <p:spPr bwMode="auto">
            <a:xfrm rot="17674032">
              <a:off x="6389148" y="2943979"/>
              <a:ext cx="1152819" cy="860122"/>
            </a:xfrm>
            <a:custGeom>
              <a:avLst/>
              <a:gdLst>
                <a:gd name="T0" fmla="*/ 817 w 915"/>
                <a:gd name="T1" fmla="*/ 151 h 598"/>
                <a:gd name="T2" fmla="*/ 499 w 915"/>
                <a:gd name="T3" fmla="*/ 15 h 598"/>
                <a:gd name="T4" fmla="*/ 136 w 915"/>
                <a:gd name="T5" fmla="*/ 61 h 598"/>
                <a:gd name="T6" fmla="*/ 0 w 915"/>
                <a:gd name="T7" fmla="*/ 333 h 598"/>
                <a:gd name="T8" fmla="*/ 136 w 915"/>
                <a:gd name="T9" fmla="*/ 560 h 598"/>
                <a:gd name="T10" fmla="*/ 318 w 915"/>
                <a:gd name="T11" fmla="*/ 560 h 598"/>
                <a:gd name="T12" fmla="*/ 363 w 915"/>
                <a:gd name="T13" fmla="*/ 423 h 598"/>
                <a:gd name="T14" fmla="*/ 454 w 915"/>
                <a:gd name="T15" fmla="*/ 287 h 598"/>
                <a:gd name="T16" fmla="*/ 590 w 915"/>
                <a:gd name="T17" fmla="*/ 378 h 598"/>
                <a:gd name="T18" fmla="*/ 771 w 915"/>
                <a:gd name="T19" fmla="*/ 423 h 598"/>
                <a:gd name="T20" fmla="*/ 907 w 915"/>
                <a:gd name="T21" fmla="*/ 287 h 598"/>
                <a:gd name="T22" fmla="*/ 817 w 915"/>
                <a:gd name="T23" fmla="*/ 151 h 59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15"/>
                <a:gd name="T37" fmla="*/ 0 h 598"/>
                <a:gd name="T38" fmla="*/ 915 w 915"/>
                <a:gd name="T39" fmla="*/ 598 h 59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15" h="598">
                  <a:moveTo>
                    <a:pt x="817" y="151"/>
                  </a:moveTo>
                  <a:cubicBezTo>
                    <a:pt x="749" y="106"/>
                    <a:pt x="612" y="30"/>
                    <a:pt x="499" y="15"/>
                  </a:cubicBezTo>
                  <a:cubicBezTo>
                    <a:pt x="386" y="0"/>
                    <a:pt x="219" y="8"/>
                    <a:pt x="136" y="61"/>
                  </a:cubicBezTo>
                  <a:cubicBezTo>
                    <a:pt x="53" y="114"/>
                    <a:pt x="0" y="250"/>
                    <a:pt x="0" y="333"/>
                  </a:cubicBezTo>
                  <a:cubicBezTo>
                    <a:pt x="0" y="416"/>
                    <a:pt x="83" y="522"/>
                    <a:pt x="136" y="560"/>
                  </a:cubicBezTo>
                  <a:cubicBezTo>
                    <a:pt x="189" y="598"/>
                    <a:pt x="280" y="583"/>
                    <a:pt x="318" y="560"/>
                  </a:cubicBezTo>
                  <a:cubicBezTo>
                    <a:pt x="356" y="537"/>
                    <a:pt x="340" y="469"/>
                    <a:pt x="363" y="423"/>
                  </a:cubicBezTo>
                  <a:cubicBezTo>
                    <a:pt x="386" y="377"/>
                    <a:pt x="416" y="294"/>
                    <a:pt x="454" y="287"/>
                  </a:cubicBezTo>
                  <a:cubicBezTo>
                    <a:pt x="492" y="280"/>
                    <a:pt x="537" y="355"/>
                    <a:pt x="590" y="378"/>
                  </a:cubicBezTo>
                  <a:cubicBezTo>
                    <a:pt x="643" y="401"/>
                    <a:pt x="718" y="438"/>
                    <a:pt x="771" y="423"/>
                  </a:cubicBezTo>
                  <a:cubicBezTo>
                    <a:pt x="824" y="408"/>
                    <a:pt x="899" y="332"/>
                    <a:pt x="907" y="287"/>
                  </a:cubicBezTo>
                  <a:cubicBezTo>
                    <a:pt x="915" y="242"/>
                    <a:pt x="885" y="196"/>
                    <a:pt x="817" y="151"/>
                  </a:cubicBez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rgbClr val="FFCC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9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16632"/>
            <a:ext cx="8229600" cy="584775"/>
          </a:xfrm>
          <a:noFill/>
        </p:spPr>
        <p:txBody>
          <a:bodyPr wrap="square">
            <a:spAutoFit/>
          </a:bodyPr>
          <a:lstStyle/>
          <a:p>
            <a:pPr algn="l" eaLnBrk="0" hangingPunct="0"/>
            <a:r>
              <a:rPr lang="en-US" sz="3200" dirty="0">
                <a:solidFill>
                  <a:srgbClr val="72AD46"/>
                </a:solidFill>
                <a:latin typeface="Arial" panose="020B0604020202020204" pitchFamily="34" charset="0"/>
                <a:cs typeface="Arial" pitchFamily="34" charset="0"/>
              </a:rPr>
              <a:t>Example of a PPI Network 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80112" y="5085184"/>
            <a:ext cx="2971800" cy="121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 smtClean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Nodes – proteins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Edges – interactions</a:t>
            </a:r>
          </a:p>
        </p:txBody>
      </p:sp>
      <p:pic>
        <p:nvPicPr>
          <p:cNvPr id="6149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560" y="1071563"/>
            <a:ext cx="5257800" cy="4695825"/>
          </a:xfrm>
          <a:noFill/>
        </p:spPr>
      </p:pic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1508125" y="5903913"/>
            <a:ext cx="5807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charset="-128"/>
              </a:defRPr>
            </a:lvl9pPr>
          </a:lstStyle>
          <a:p>
            <a:pPr eaLnBrk="1" hangingPunct="1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6357938" y="1882567"/>
            <a:ext cx="257175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&gt;80% of proteins are all connected in one giant cluster of PPI </a:t>
            </a:r>
            <a:r>
              <a:rPr lang="en-US" sz="2000" dirty="0" smtClean="0">
                <a:cs typeface="Arial" panose="020B0604020202020204" pitchFamily="34" charset="0"/>
              </a:rPr>
              <a:t>network</a:t>
            </a:r>
          </a:p>
          <a:p>
            <a:endParaRPr lang="en-US" sz="2000" dirty="0">
              <a:cs typeface="Arial" panose="020B0604020202020204" pitchFamily="34" charset="0"/>
            </a:endParaRPr>
          </a:p>
          <a:p>
            <a:r>
              <a:rPr lang="en-US" sz="2000" dirty="0">
                <a:cs typeface="Arial" panose="020B0604020202020204" pitchFamily="34" charset="0"/>
              </a:rPr>
              <a:t>Small-world effect median network distance – 6 steps</a:t>
            </a:r>
          </a:p>
        </p:txBody>
      </p:sp>
    </p:spTree>
    <p:extLst>
      <p:ext uri="{BB962C8B-B14F-4D97-AF65-F5344CB8AC3E}">
        <p14:creationId xmlns:p14="http://schemas.microsoft.com/office/powerpoint/2010/main" val="308868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16632"/>
            <a:ext cx="8229600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3200" dirty="0">
                <a:solidFill>
                  <a:srgbClr val="72AD46"/>
                </a:solidFill>
                <a:latin typeface="Arial" panose="020B0604020202020204" pitchFamily="34" charset="0"/>
                <a:cs typeface="Arial" pitchFamily="34" charset="0"/>
              </a:rPr>
              <a:t>Properties of </a:t>
            </a:r>
            <a:r>
              <a:rPr lang="en-US" sz="3200" dirty="0" smtClean="0">
                <a:solidFill>
                  <a:srgbClr val="72AD46"/>
                </a:solidFill>
                <a:latin typeface="Arial" panose="020B0604020202020204" pitchFamily="34" charset="0"/>
                <a:cs typeface="Arial" pitchFamily="34" charset="0"/>
              </a:rPr>
              <a:t>PPI </a:t>
            </a:r>
            <a:r>
              <a:rPr lang="en-US" sz="3200" dirty="0">
                <a:solidFill>
                  <a:srgbClr val="72AD46"/>
                </a:solidFill>
                <a:latin typeface="Arial" panose="020B0604020202020204" pitchFamily="34" charset="0"/>
                <a:cs typeface="Arial" pitchFamily="34" charset="0"/>
              </a:rPr>
              <a:t>networks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6792"/>
            <a:ext cx="8229600" cy="378565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Small world effect </a:t>
            </a:r>
            <a:r>
              <a:rPr lang="en-US" sz="2000" dirty="0" smtClean="0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- Interconnected </a:t>
            </a:r>
            <a:r>
              <a:rPr lang="en-US" sz="2000" dirty="0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binding networks could indiscriminately spread perturbations, how individual pathways can be turned on and off without upsetting the whole system ?</a:t>
            </a:r>
          </a:p>
          <a:p>
            <a:pPr eaLnBrk="0" hangingPunct="0">
              <a:spcBef>
                <a:spcPct val="0"/>
              </a:spcBef>
            </a:pPr>
            <a:endParaRPr lang="en-US" sz="2000" dirty="0">
              <a:latin typeface="Arial" panose="020B0604020202020204" pitchFamily="34" charset="0"/>
              <a:ea typeface="Geneva"/>
              <a:cs typeface="Arial" panose="020B0604020202020204" pitchFamily="34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Transitivity/ Clustering - A network shows clustering if the probability of pair of nodes being adjacent is higher when the two nodes have a common neighbor.</a:t>
            </a:r>
          </a:p>
          <a:p>
            <a:pPr eaLnBrk="0" hangingPunct="0">
              <a:spcBef>
                <a:spcPct val="0"/>
              </a:spcBef>
            </a:pPr>
            <a:endParaRPr lang="en-US" sz="2000" dirty="0">
              <a:latin typeface="Arial" panose="020B0604020202020204" pitchFamily="34" charset="0"/>
              <a:ea typeface="Geneva"/>
              <a:cs typeface="Arial" panose="020B0604020202020204" pitchFamily="34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Functions are likely to be carried out in a highly modular manner.</a:t>
            </a:r>
          </a:p>
          <a:p>
            <a:pPr eaLnBrk="0" hangingPunct="0">
              <a:spcBef>
                <a:spcPct val="0"/>
              </a:spcBef>
            </a:pPr>
            <a:endParaRPr lang="en-US" sz="2000" dirty="0">
              <a:latin typeface="Arial" panose="020B0604020202020204" pitchFamily="34" charset="0"/>
              <a:ea typeface="Geneva"/>
              <a:cs typeface="Arial" panose="020B0604020202020204" pitchFamily="34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High clustering =&gt; High modularity</a:t>
            </a:r>
          </a:p>
          <a:p>
            <a:pPr eaLnBrk="0" hangingPunct="0">
              <a:spcBef>
                <a:spcPct val="0"/>
              </a:spcBef>
            </a:pPr>
            <a:endParaRPr lang="en-US" sz="2000" dirty="0">
              <a:latin typeface="Arial" panose="020B0604020202020204" pitchFamily="34" charset="0"/>
              <a:ea typeface="Genev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48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847" y="2111388"/>
            <a:ext cx="5491633" cy="4197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908720"/>
            <a:ext cx="8181975" cy="132343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GB" sz="2000" dirty="0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Scale-free effect - </a:t>
            </a:r>
            <a:r>
              <a:rPr lang="en-US" sz="2000" dirty="0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the majority of nodes in a scale-free network have only a few connections to other nodes, whereas some nodes (hubs) are connected to many other nodes in the network</a:t>
            </a:r>
            <a:r>
              <a:rPr lang="en-GB" sz="2000" dirty="0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  </a:t>
            </a:r>
          </a:p>
          <a:p>
            <a:pPr eaLnBrk="0" hangingPunct="0">
              <a:spcBef>
                <a:spcPct val="0"/>
              </a:spcBef>
            </a:pPr>
            <a:endParaRPr lang="en-US" sz="2000" dirty="0">
              <a:latin typeface="Arial" panose="020B0604020202020204" pitchFamily="34" charset="0"/>
              <a:ea typeface="Geneva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16632"/>
            <a:ext cx="8229600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3200" dirty="0">
                <a:solidFill>
                  <a:srgbClr val="72AD46"/>
                </a:solidFill>
                <a:latin typeface="Arial" panose="020B0604020202020204" pitchFamily="34" charset="0"/>
                <a:cs typeface="Arial" pitchFamily="34" charset="0"/>
              </a:rPr>
              <a:t>Properties of </a:t>
            </a:r>
            <a:r>
              <a:rPr lang="en-US" sz="3200" dirty="0" smtClean="0">
                <a:solidFill>
                  <a:srgbClr val="72AD46"/>
                </a:solidFill>
                <a:latin typeface="Arial" panose="020B0604020202020204" pitchFamily="34" charset="0"/>
                <a:cs typeface="Arial" pitchFamily="34" charset="0"/>
              </a:rPr>
              <a:t>PPI networks </a:t>
            </a:r>
            <a:endParaRPr lang="en-US" sz="3200" dirty="0">
              <a:solidFill>
                <a:srgbClr val="72AD46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90185"/>
            <a:ext cx="2088232" cy="2302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77" y="4305713"/>
            <a:ext cx="2573263" cy="2435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17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836712"/>
            <a:ext cx="8229600" cy="563231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GB" sz="2000" dirty="0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Scale-free networks are </a:t>
            </a:r>
            <a:r>
              <a:rPr lang="en-GB" sz="2000" b="1" dirty="0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stable</a:t>
            </a:r>
            <a:r>
              <a:rPr lang="en-GB" sz="2000" dirty="0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 - </a:t>
            </a:r>
            <a:r>
              <a:rPr lang="en-GB" sz="2000" dirty="0" err="1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f failures occur at random and the vast majority of proteins are those with a small degree of connectivity, the likelihood that a protein hub would be affected is small.</a:t>
            </a:r>
          </a:p>
          <a:p>
            <a:pPr eaLnBrk="0" hangingPunct="0">
              <a:spcBef>
                <a:spcPct val="0"/>
              </a:spcBef>
            </a:pPr>
            <a:endParaRPr lang="en-GB" sz="2000" dirty="0">
              <a:latin typeface="Arial" panose="020B0604020202020204" pitchFamily="34" charset="0"/>
              <a:ea typeface="Geneva"/>
              <a:cs typeface="Arial" panose="020B0604020202020204" pitchFamily="34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Even if a hub-failure occurs, the network will generally not lose its connectedness, due to the remaining hubs.</a:t>
            </a:r>
          </a:p>
          <a:p>
            <a:pPr marL="0" indent="0" eaLnBrk="0" hangingPunct="0">
              <a:spcBef>
                <a:spcPct val="0"/>
              </a:spcBef>
              <a:buNone/>
            </a:pPr>
            <a:endParaRPr lang="en-US" sz="2000" dirty="0">
              <a:latin typeface="Arial" panose="020B0604020202020204" pitchFamily="34" charset="0"/>
              <a:ea typeface="Geneva"/>
              <a:cs typeface="Arial" panose="020B0604020202020204" pitchFamily="34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However, if we loose a few major hubs from the network, the network is turned into a set of rather isolated </a:t>
            </a:r>
            <a:r>
              <a:rPr lang="en-US" sz="2000" dirty="0" smtClean="0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graphs (so they are vulnerable to targeted attack).</a:t>
            </a:r>
            <a:endParaRPr lang="en-US" sz="2000" dirty="0">
              <a:latin typeface="Arial" panose="020B0604020202020204" pitchFamily="34" charset="0"/>
              <a:ea typeface="Geneva"/>
              <a:cs typeface="Arial" panose="020B0604020202020204" pitchFamily="34" charset="0"/>
            </a:endParaRPr>
          </a:p>
          <a:p>
            <a:pPr eaLnBrk="0" hangingPunct="0">
              <a:spcBef>
                <a:spcPct val="0"/>
              </a:spcBef>
            </a:pPr>
            <a:endParaRPr lang="en-GB" sz="2000" dirty="0">
              <a:latin typeface="Arial" panose="020B0604020202020204" pitchFamily="34" charset="0"/>
              <a:ea typeface="Geneva"/>
              <a:cs typeface="Arial" panose="020B0604020202020204" pitchFamily="34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GB" sz="2000" dirty="0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Many cancer-linked proteins are hub </a:t>
            </a:r>
            <a:r>
              <a:rPr lang="en-GB" sz="2000" dirty="0" smtClean="0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proteins (e.g. P53). </a:t>
            </a:r>
          </a:p>
          <a:p>
            <a:pPr eaLnBrk="0" hangingPunct="0">
              <a:spcBef>
                <a:spcPct val="0"/>
              </a:spcBef>
            </a:pPr>
            <a:endParaRPr lang="en-GB" sz="2000" dirty="0">
              <a:latin typeface="Arial" panose="020B0604020202020204" pitchFamily="34" charset="0"/>
              <a:ea typeface="Geneva"/>
              <a:cs typeface="Arial" panose="020B0604020202020204" pitchFamily="34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Given the current limited coverage levels and variable quality of interaction data, the observed scale-free topology of existing interactome maps </a:t>
            </a:r>
            <a:r>
              <a:rPr lang="en-US" sz="2000" b="1" dirty="0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cannot be confidently extrapolated </a:t>
            </a:r>
            <a:r>
              <a:rPr lang="en-US" sz="2000" dirty="0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to complete </a:t>
            </a:r>
            <a:r>
              <a:rPr lang="en-US" sz="2000" dirty="0" err="1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interactomes</a:t>
            </a:r>
            <a:r>
              <a:rPr lang="en-US" sz="2000" dirty="0" smtClean="0">
                <a:latin typeface="Arial" panose="020B0604020202020204" pitchFamily="34" charset="0"/>
                <a:ea typeface="Geneva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ea typeface="Geneva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16632"/>
            <a:ext cx="8229600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3200" dirty="0">
                <a:solidFill>
                  <a:srgbClr val="72AD46"/>
                </a:solidFill>
                <a:latin typeface="Arial" panose="020B0604020202020204" pitchFamily="34" charset="0"/>
                <a:cs typeface="Arial" pitchFamily="34" charset="0"/>
              </a:rPr>
              <a:t>Properties of </a:t>
            </a:r>
            <a:r>
              <a:rPr lang="en-US" sz="3200" dirty="0" smtClean="0">
                <a:solidFill>
                  <a:srgbClr val="72AD46"/>
                </a:solidFill>
                <a:latin typeface="Arial" panose="020B0604020202020204" pitchFamily="34" charset="0"/>
                <a:cs typeface="Arial" pitchFamily="34" charset="0"/>
              </a:rPr>
              <a:t>PPI networks </a:t>
            </a:r>
            <a:endParaRPr lang="en-US" sz="3200" dirty="0">
              <a:solidFill>
                <a:srgbClr val="72AD46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83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850" y="115888"/>
            <a:ext cx="784860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/>
              <a:t>Network </a:t>
            </a:r>
            <a:r>
              <a:rPr lang="en-GB" dirty="0"/>
              <a:t>analysis</a:t>
            </a:r>
            <a:r>
              <a:rPr lang="en-GB" dirty="0" smtClean="0"/>
              <a:t>: typical workflows</a:t>
            </a:r>
            <a:endParaRPr lang="en-GB" dirty="0"/>
          </a:p>
        </p:txBody>
      </p:sp>
      <p:pic>
        <p:nvPicPr>
          <p:cNvPr id="6" name="Picture 5" descr="n1_undir_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844824"/>
            <a:ext cx="3738751" cy="37823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59632" y="836712"/>
            <a:ext cx="6673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Type I:</a:t>
            </a:r>
          </a:p>
          <a:p>
            <a:pPr algn="ctr"/>
            <a:r>
              <a:rPr lang="en-US" dirty="0" smtClean="0"/>
              <a:t>Enrichment of gene sets in pre-existing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22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850" y="115888"/>
            <a:ext cx="784860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/>
              <a:t>Network </a:t>
            </a:r>
            <a:r>
              <a:rPr lang="en-GB" dirty="0"/>
              <a:t>analysis</a:t>
            </a:r>
            <a:r>
              <a:rPr lang="en-GB" dirty="0" smtClean="0"/>
              <a:t>: typical workflows</a:t>
            </a:r>
            <a:endParaRPr lang="en-GB" dirty="0"/>
          </a:p>
        </p:txBody>
      </p:sp>
      <p:pic>
        <p:nvPicPr>
          <p:cNvPr id="8" name="Picture 7" descr="n2_undir_cha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65" y="1844824"/>
            <a:ext cx="3738751" cy="37823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59632" y="836712"/>
            <a:ext cx="6673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Type I:</a:t>
            </a:r>
          </a:p>
          <a:p>
            <a:pPr algn="ctr"/>
            <a:r>
              <a:rPr lang="en-US" dirty="0" smtClean="0"/>
              <a:t>Enrichment of gene sets in pre-existing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3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9ECE.t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8766</TotalTime>
  <Words>761</Words>
  <Application>Microsoft Office PowerPoint</Application>
  <PresentationFormat>On-screen Show (4:3)</PresentationFormat>
  <Paragraphs>117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ＭＳ Ｐゴシック</vt:lpstr>
      <vt:lpstr>Arial</vt:lpstr>
      <vt:lpstr>Calibri</vt:lpstr>
      <vt:lpstr>Geneva</vt:lpstr>
      <vt:lpstr>HelveticaNeueLT Pro 35 Th</vt:lpstr>
      <vt:lpstr>HelveticaNeueLT Pro 45 Lt</vt:lpstr>
      <vt:lpstr>Wingdings</vt:lpstr>
      <vt:lpstr>ppt9ECE.tmp</vt:lpstr>
      <vt:lpstr>Network representation and analysis:  strategies and limitations</vt:lpstr>
      <vt:lpstr>PowerPoint Presentation</vt:lpstr>
      <vt:lpstr>PowerPoint Presentation</vt:lpstr>
      <vt:lpstr>Example of a PPI Network </vt:lpstr>
      <vt:lpstr>Properties of PPI networks </vt:lpstr>
      <vt:lpstr>Properties of PPI networks </vt:lpstr>
      <vt:lpstr>Properties of PPI networks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 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 k</dc:creator>
  <cp:lastModifiedBy>Christopher Taylor (TGAC)</cp:lastModifiedBy>
  <cp:revision>541</cp:revision>
  <cp:lastPrinted>2013-04-23T16:04:19Z</cp:lastPrinted>
  <dcterms:created xsi:type="dcterms:W3CDTF">2010-02-04T09:26:14Z</dcterms:created>
  <dcterms:modified xsi:type="dcterms:W3CDTF">2016-07-25T11:56:35Z</dcterms:modified>
</cp:coreProperties>
</file>